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y="5143500" cx="9144000"/>
  <p:notesSz cx="6858000" cy="9144000"/>
  <p:embeddedFontLst>
    <p:embeddedFont>
      <p:font typeface="Arim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Jayendra Khanda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82F26D2-7E81-4564-BE78-BAC6E84C238B}">
  <a:tblStyle styleId="{D82F26D2-7E81-4564-BE78-BAC6E84C238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AECE6"/>
          </a:solidFill>
        </a:fill>
      </a:tcStyle>
    </a:wholeTbl>
    <a:band1H>
      <a:tcStyle>
        <a:fill>
          <a:solidFill>
            <a:srgbClr val="F5D8CA"/>
          </a:solidFill>
        </a:fill>
      </a:tcStyle>
    </a:band1H>
    <a:band1V>
      <a:tcStyle>
        <a:fill>
          <a:solidFill>
            <a:srgbClr val="F5D8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0CCC8813-8673-4901-8D0D-429262B93608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font" Target="fonts/Arimo-regular.fntdata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46" Type="http://schemas.openxmlformats.org/officeDocument/2006/relationships/font" Target="fonts/Arimo-italic.fntdata"/><Relationship Id="rId23" Type="http://schemas.openxmlformats.org/officeDocument/2006/relationships/slide" Target="slides/slide15.xml"/><Relationship Id="rId45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Arimo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22T19:14:19.788">
    <p:pos x="6000" y="0"/>
    <p:text>NOT REQUIRED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Using One.iu.edu for help getting lisneces, SSN, ect.</a:t>
            </a: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Chain diagram</a:t>
            </a:r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1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mo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3884612" y="8685214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mo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mo"/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Organizational mission and objectives are introduced before and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mo"/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Information Inventory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summary of the various business processes, functions, data entities, and information needs of the enterprise. The inventory will view both current and future needs.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mo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long it took to make </a:t>
            </a:r>
            <a:r>
              <a:rPr lang="en"/>
              <a:t>acquaintances</a:t>
            </a:r>
            <a:r>
              <a:rPr lang="en"/>
              <a:t> w/ other students?</a:t>
            </a:r>
            <a:br>
              <a:rPr lang="en"/>
            </a:br>
            <a:r>
              <a:rPr lang="en"/>
              <a:t>Information about Bloomington community?</a:t>
            </a:r>
            <a:br>
              <a:rPr lang="en"/>
            </a:br>
            <a:r>
              <a:rPr lang="en"/>
              <a:t>RIGHT: Finding food, important because REQUIRES A NETWORK</a:t>
            </a:r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822959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825038" y="3341714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79" name="Shape 79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822959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822959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00" name="Shape 100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822959" y="1384538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822959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3" type="body"/>
          </p:nvPr>
        </p:nvSpPr>
        <p:spPr>
          <a:xfrm>
            <a:off x="4663439" y="1384538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4" type="body"/>
          </p:nvPr>
        </p:nvSpPr>
        <p:spPr>
          <a:xfrm>
            <a:off x="4663439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2" y="0"/>
            <a:ext cx="30380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349134" y="4844838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600450" y="4844838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822959" y="3806189"/>
            <a:ext cx="7584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3" name="Shape 123"/>
          <p:cNvSpPr/>
          <p:nvPr>
            <p:ph idx="2" type="pic"/>
          </p:nvPr>
        </p:nvSpPr>
        <p:spPr>
          <a:xfrm>
            <a:off x="11" y="0"/>
            <a:ext cx="9144000" cy="368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45833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5238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61111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822959" y="4430267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 rot="5400000">
            <a:off x="3086159" y="-878899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 rot="5400000">
            <a:off x="5370450" y="1484383"/>
            <a:ext cx="4318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 rot="5400000">
            <a:off x="1369875" y="-430216"/>
            <a:ext cx="4318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7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822958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663439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2380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>
            <p:ph type="ctrTitle"/>
          </p:nvPr>
        </p:nvSpPr>
        <p:spPr>
          <a:xfrm>
            <a:off x="822958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825037" y="3341714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71" name="Shape 171"/>
          <p:cNvCxnSpPr/>
          <p:nvPr/>
        </p:nvCxnSpPr>
        <p:spPr>
          <a:xfrm>
            <a:off x="905742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2380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22958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2380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822958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22958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92" name="Shape 192"/>
          <p:cNvCxnSpPr/>
          <p:nvPr/>
        </p:nvCxnSpPr>
        <p:spPr>
          <a:xfrm>
            <a:off x="905742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822958" y="1384537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822958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3" type="body"/>
          </p:nvPr>
        </p:nvSpPr>
        <p:spPr>
          <a:xfrm>
            <a:off x="4663439" y="1384537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4" type="body"/>
          </p:nvPr>
        </p:nvSpPr>
        <p:spPr>
          <a:xfrm>
            <a:off x="4663439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1" y="0"/>
            <a:ext cx="30380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030052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42900" y="445768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600450" y="548639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342900" y="2194559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0" type="dt"/>
          </p:nvPr>
        </p:nvSpPr>
        <p:spPr>
          <a:xfrm>
            <a:off x="349134" y="4844837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3600450" y="4844837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b="0" i="0" sz="7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822958" y="3806189"/>
            <a:ext cx="7584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15" name="Shape 215"/>
          <p:cNvSpPr/>
          <p:nvPr>
            <p:ph idx="2" type="pic"/>
          </p:nvPr>
        </p:nvSpPr>
        <p:spPr>
          <a:xfrm>
            <a:off x="11" y="0"/>
            <a:ext cx="9144000" cy="368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822958" y="4430267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 rot="5400000">
            <a:off x="3086158" y="-878899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2380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 rot="5400000">
            <a:off x="5370448" y="1484382"/>
            <a:ext cx="4318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 rot="5400000">
            <a:off x="1369873" y="-430215"/>
            <a:ext cx="4318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Shape 231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0" y="4750737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30555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8" name="Shape 58"/>
          <p:cNvCxnSpPr/>
          <p:nvPr/>
        </p:nvCxnSpPr>
        <p:spPr>
          <a:xfrm>
            <a:off x="895149" y="1303383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0" y="4750737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822958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822958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3335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54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635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635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445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445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45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822958" y="4844837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2764638" y="4844837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7425342" y="4844837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50" name="Shape 150"/>
          <p:cNvCxnSpPr/>
          <p:nvPr/>
        </p:nvCxnSpPr>
        <p:spPr>
          <a:xfrm>
            <a:off x="895149" y="1303383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Relationship Id="rId5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ella.ils.indiana.edu/~xinma/556/556.html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68800" y="174125"/>
            <a:ext cx="480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Project -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Inspired by </a:t>
            </a:r>
            <a:r>
              <a:rPr i="1" lang="en" sz="3000"/>
              <a:t>TRUE events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1350045" y="1264300"/>
            <a:ext cx="7016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Livi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 -  </a:t>
            </a:r>
            <a:r>
              <a:rPr lang="en" sz="1100"/>
              <a:t>questions dealing with whether One.iu.edu was helpful for navigating difficulties getting necessary documemntation, such as SSN or driver’s licenses.  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654" y="2175400"/>
            <a:ext cx="308850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0841" y="2102938"/>
            <a:ext cx="3088500" cy="14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7178392" y="3582566"/>
            <a:ext cx="371400" cy="1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375" lIns="68375" rIns="68375" tIns="683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7212779" y="3589448"/>
            <a:ext cx="1719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375" lIns="68375" rIns="68375" tIns="683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7123421" y="3520770"/>
            <a:ext cx="481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375" lIns="68375" rIns="68375" tIns="683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</a:pPr>
            <a:r>
              <a:t/>
            </a:r>
            <a:endParaRPr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57808" y="1825732"/>
            <a:ext cx="831705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57150" lvl="0" marL="635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Students prefer the environment and niceties of people in America, but feel awkward initially.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Almost everybody has some extra-curricular interests, but they are not catered properly.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Academic format is not explained properly.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Most of the SOIC students don’t even know till this date(i.e. around 10 months) that they have access to Linux systems like Shark, the Hulk, Odin, etc. 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Cultural barriers should be transformed into a fan-tong (that means useless in Chinese)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744437" y="645593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Outcomes of the survey</a:t>
            </a:r>
            <a:b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822959" y="214952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Interview Summary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822959" y="1384300"/>
            <a:ext cx="7543799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rIns="0" tIns="34275">
            <a:noAutofit/>
          </a:bodyPr>
          <a:lstStyle/>
          <a:p>
            <a:pPr indent="-571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Information is frontloaded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/>
              <a:t>Introvert</a:t>
            </a:r>
            <a:r>
              <a:rPr b="0" i="0" lang="en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students will be overwhelmed, will be missed during Orientation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There are many resources, but they are not all in same location (such as One.iu.edu)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Real Interview Summary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954156" y="1580322"/>
            <a:ext cx="7504042" cy="1454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Student Association don’t really check their e-mails.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Everybody is trying to help in some way or the other.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number of students who actually show up for BWF events, we can say Indian and other international students are interested in knowing the traditions and festivals of America.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4" name="Shape 344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885" l="0" r="0" t="27445"/>
          <a:stretch/>
        </p:blipFill>
        <p:spPr>
          <a:xfrm>
            <a:off x="-23" y="7"/>
            <a:ext cx="9144022" cy="36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1130" y="3714750"/>
            <a:ext cx="9141713" cy="1428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1130" y="3679632"/>
            <a:ext cx="9141713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798897" y="3840479"/>
            <a:ext cx="7543799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Rough Draft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6" name="Shape 356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Shape 357"/>
          <p:cNvSpPr/>
          <p:nvPr/>
        </p:nvSpPr>
        <p:spPr>
          <a:xfrm>
            <a:off x="0" y="0"/>
            <a:ext cx="914284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285" y="3714750"/>
            <a:ext cx="9141713" cy="1428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285" y="3679632"/>
            <a:ext cx="9141713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KakaoTalk_20170416_180041499.jpg" id="360" name="Shape 360"/>
          <p:cNvPicPr preferRelativeResize="0"/>
          <p:nvPr/>
        </p:nvPicPr>
        <p:blipFill rotWithShape="1">
          <a:blip r:embed="rId3">
            <a:alphaModFix/>
          </a:blip>
          <a:srcRect b="0" l="20855" r="16633" t="0"/>
          <a:stretch/>
        </p:blipFill>
        <p:spPr>
          <a:xfrm>
            <a:off x="15" y="7"/>
            <a:ext cx="2966010" cy="355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25117" l="0" r="-1" t="7405"/>
          <a:stretch/>
        </p:blipFill>
        <p:spPr>
          <a:xfrm>
            <a:off x="6175663" y="1473"/>
            <a:ext cx="2968336" cy="3560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kaoTalk_20170416_180050022.jpg" id="362" name="Shape 362"/>
          <p:cNvPicPr preferRelativeResize="0"/>
          <p:nvPr/>
        </p:nvPicPr>
        <p:blipFill rotWithShape="1">
          <a:blip r:embed="rId5">
            <a:alphaModFix/>
          </a:blip>
          <a:srcRect b="-1" l="28733" r="8881" t="0"/>
          <a:stretch/>
        </p:blipFill>
        <p:spPr>
          <a:xfrm>
            <a:off x="3086675" y="-381"/>
            <a:ext cx="2967181" cy="35671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type="title"/>
          </p:nvPr>
        </p:nvSpPr>
        <p:spPr>
          <a:xfrm>
            <a:off x="798897" y="3840479"/>
            <a:ext cx="7543799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Rough Drafts (continued)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Shape 372"/>
          <p:cNvSpPr/>
          <p:nvPr/>
        </p:nvSpPr>
        <p:spPr>
          <a:xfrm>
            <a:off x="0" y="0"/>
            <a:ext cx="914284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130" y="3714750"/>
            <a:ext cx="9141713" cy="1428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130" y="3679632"/>
            <a:ext cx="9141713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5426" r="0" t="0"/>
          <a:stretch/>
        </p:blipFill>
        <p:spPr>
          <a:xfrm>
            <a:off x="15" y="7"/>
            <a:ext cx="5983121" cy="355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b="-1" l="46226" r="5746" t="0"/>
          <a:stretch/>
        </p:blipFill>
        <p:spPr>
          <a:xfrm>
            <a:off x="6103786" y="1473"/>
            <a:ext cx="3040213" cy="3560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>
            <p:ph type="title"/>
          </p:nvPr>
        </p:nvSpPr>
        <p:spPr>
          <a:xfrm>
            <a:off x="798897" y="3840479"/>
            <a:ext cx="7543799" cy="6172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Rough Draft …(Seriously)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Planning Methodology Used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904461" y="1729408"/>
            <a:ext cx="7462299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 we thought about going on with the standard Waterfall model.</a:t>
            </a:r>
          </a:p>
          <a:p>
            <a:pPr indent="-2159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each meeting, we used to come up with new ideas to introduce.</a:t>
            </a:r>
          </a:p>
          <a:p>
            <a:pPr indent="-2159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shifted to iterative model.</a:t>
            </a:r>
          </a:p>
          <a:p>
            <a:pPr indent="-2159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are dealing with planning and analysis only, this approach proved to be useful since we could add more and more features as we come across problems on the go.  </a:t>
            </a:r>
          </a:p>
          <a:p>
            <a:pPr indent="-215900" lvl="0" marL="2159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48" y="85743"/>
            <a:ext cx="8468138" cy="45383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926262" y="4843417"/>
            <a:ext cx="161013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DFD NOW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26" y="80475"/>
            <a:ext cx="8259416" cy="449193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2890909" y="4797251"/>
            <a:ext cx="329183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DFD (simple)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Student Connect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1162878" y="1908312"/>
            <a:ext cx="708660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Chinenye (Sophia) Nwankwo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Xin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Ma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Jayendra Khandare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Juyoung (Jane) An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Lydia Creech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Subramanian (Subbu) Shanmugavel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6615332" y="4863904"/>
            <a:ext cx="219455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DFD (detailed)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9" name="Shape 409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Shape 410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1" y="4750737"/>
            <a:ext cx="9143988" cy="498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3" name="Shape 413"/>
          <p:cNvCxnSpPr/>
          <p:nvPr/>
        </p:nvCxnSpPr>
        <p:spPr>
          <a:xfrm>
            <a:off x="6156978" y="3257550"/>
            <a:ext cx="2400299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98" y="46342"/>
            <a:ext cx="4511589" cy="451158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6105832" y="479322"/>
            <a:ext cx="2551470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rPr b="0" i="0" lang="en" sz="5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90" y="0"/>
            <a:ext cx="7274517" cy="4740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7662391" y="2057242"/>
            <a:ext cx="1950243" cy="392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725"/>
            <a:ext cx="6305400" cy="43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>
            <p:ph idx="4294967295" type="title"/>
          </p:nvPr>
        </p:nvSpPr>
        <p:spPr>
          <a:xfrm>
            <a:off x="5327600" y="-172607"/>
            <a:ext cx="3816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t/>
            </a:r>
            <a:endParaRPr sz="41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428" name="Shape 428"/>
          <p:cNvSpPr txBox="1"/>
          <p:nvPr/>
        </p:nvSpPr>
        <p:spPr>
          <a:xfrm>
            <a:off x="6457950" y="1231225"/>
            <a:ext cx="27813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rPr lang="en" sz="4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</a:p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rPr lang="en" sz="41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Diagram for DB creation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996875" y="152675"/>
            <a:ext cx="796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Student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2582800" y="486850"/>
            <a:ext cx="796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DEPT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3781050" y="486850"/>
            <a:ext cx="114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Social groups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4294967295" type="title"/>
          </p:nvPr>
        </p:nvSpPr>
        <p:spPr>
          <a:xfrm>
            <a:off x="756275" y="57151"/>
            <a:ext cx="7543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Class Diagram</a:t>
            </a: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250"/>
            <a:ext cx="9143998" cy="44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BPMN-Now</a:t>
            </a:r>
          </a:p>
        </p:txBody>
      </p:sp>
      <p:pic>
        <p:nvPicPr>
          <p:cNvPr descr="Picture2.png"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12" y="1410950"/>
            <a:ext cx="8682177" cy="32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BPMN - after </a:t>
            </a:r>
            <a:r>
              <a:rPr lang="en"/>
              <a:t>Student Connect</a:t>
            </a:r>
          </a:p>
        </p:txBody>
      </p:sp>
      <p:pic>
        <p:nvPicPr>
          <p:cNvPr descr="mew.png"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452"/>
            <a:ext cx="8839201" cy="281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 b="31829" l="4042" r="12617" t="2785"/>
          <a:stretch/>
        </p:blipFill>
        <p:spPr>
          <a:xfrm>
            <a:off x="2631800" y="4096450"/>
            <a:ext cx="3022049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b="34816" l="4585" r="8902" t="7549"/>
          <a:stretch/>
        </p:blipFill>
        <p:spPr>
          <a:xfrm>
            <a:off x="5473725" y="4159875"/>
            <a:ext cx="3732550" cy="10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5">
            <a:alphaModFix/>
          </a:blip>
          <a:srcRect b="27197" l="4334" r="12318" t="10636"/>
          <a:stretch/>
        </p:blipFill>
        <p:spPr>
          <a:xfrm>
            <a:off x="0" y="4159875"/>
            <a:ext cx="2841924" cy="10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6">
            <a:alphaModFix/>
          </a:blip>
          <a:srcRect b="11909" l="-1054" r="-3329" t="0"/>
          <a:stretch/>
        </p:blipFill>
        <p:spPr>
          <a:xfrm>
            <a:off x="-80050" y="661050"/>
            <a:ext cx="9526474" cy="19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7">
            <a:alphaModFix/>
          </a:blip>
          <a:srcRect b="17135" l="1702" r="3717" t="-7274"/>
          <a:stretch/>
        </p:blipFill>
        <p:spPr>
          <a:xfrm>
            <a:off x="0" y="2201500"/>
            <a:ext cx="9144000" cy="19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1821250" y="104075"/>
            <a:ext cx="5743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/>
              <a:t>Text Mining in  SOP (Statement of Purpose)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137500" y="1516675"/>
            <a:ext cx="71217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http://ella.ils.indiana.edu/~xinma/556/556.html</a:t>
            </a:r>
          </a:p>
        </p:txBody>
      </p:sp>
      <p:pic>
        <p:nvPicPr>
          <p:cNvPr descr="css.png" id="466" name="Shape 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75" y="2121987"/>
            <a:ext cx="3510473" cy="23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4006000" y="2122050"/>
            <a:ext cx="4912500" cy="23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Website layout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It’s not hard, but takes up a lot of time.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</a:t>
            </a:r>
          </a:p>
        </p:txBody>
      </p:sp>
      <p:pic>
        <p:nvPicPr>
          <p:cNvPr descr="WX20170421-190201@2x.png" id="468" name="Shape 468"/>
          <p:cNvPicPr preferRelativeResize="0"/>
          <p:nvPr/>
        </p:nvPicPr>
        <p:blipFill rotWithShape="1">
          <a:blip r:embed="rId5">
            <a:alphaModFix/>
          </a:blip>
          <a:srcRect b="8850" l="0" r="11808" t="0"/>
          <a:stretch/>
        </p:blipFill>
        <p:spPr>
          <a:xfrm>
            <a:off x="5425675" y="3311650"/>
            <a:ext cx="1309449" cy="11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800100" y="553876"/>
            <a:ext cx="7543800" cy="4848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Outcome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867200" y="1487250"/>
            <a:ext cx="7047300" cy="27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•Students will feel more connected.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•All the information needed by students will be at a single place.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•Students will get to know what Indiana University/social organization has to offer.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•Students with peculiar interests won’t feel left out.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822959" y="214952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</a:p>
        </p:txBody>
      </p:sp>
      <p:graphicFrame>
        <p:nvGraphicFramePr>
          <p:cNvPr id="250" name="Shape 250"/>
          <p:cNvGraphicFramePr/>
          <p:nvPr/>
        </p:nvGraphicFramePr>
        <p:xfrm>
          <a:off x="822722" y="13846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{D82F26D2-7E81-4564-BE78-BAC6E84C238B}</a:tableStyleId>
              </a:tblPr>
              <a:tblGrid>
                <a:gridCol w="837100"/>
                <a:gridCol w="4192225"/>
                <a:gridCol w="2514675"/>
              </a:tblGrid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No.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Topic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Covered by</a:t>
                      </a:r>
                    </a:p>
                  </a:txBody>
                  <a:tcPr marT="34300" marB="34300" marR="68600" marL="68600"/>
                </a:tc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Introduction</a:t>
                      </a:r>
                    </a:p>
                  </a:txBody>
                  <a:tcPr marT="34300" marB="34300" marR="68600" marL="68600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Subbu</a:t>
                      </a:r>
                    </a:p>
                  </a:txBody>
                  <a:tcPr marT="34300" marB="34300" marR="68600" marL="68600" anchor="ctr"/>
                </a:tc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Objectives</a:t>
                      </a:r>
                    </a:p>
                  </a:txBody>
                  <a:tcPr marT="34300" marB="34300" marR="68600" marL="68600"/>
                </a:tc>
                <a:tc vMerge="1"/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Motivation for the project</a:t>
                      </a:r>
                    </a:p>
                  </a:txBody>
                  <a:tcPr marT="34300" marB="34300" marR="68600" marL="68600"/>
                </a:tc>
                <a:tc vMerge="1"/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Interviews and Surveys</a:t>
                      </a:r>
                    </a:p>
                  </a:txBody>
                  <a:tcPr marT="34300" marB="34300" marR="68600" marL="68600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Lydia</a:t>
                      </a:r>
                    </a:p>
                  </a:txBody>
                  <a:tcPr marT="34300" marB="34300" marR="68600" marL="68600"/>
                </a:tc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Models &amp; Diagrams</a:t>
                      </a:r>
                    </a:p>
                  </a:txBody>
                  <a:tcPr marT="34300" marB="34300" marR="68600" marL="68600"/>
                </a:tc>
                <a:tc vMerge="1"/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Wireframes</a:t>
                      </a:r>
                    </a:p>
                  </a:txBody>
                  <a:tcPr marT="34300" marB="34300" marR="68600" marL="68600"/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Xin</a:t>
                      </a:r>
                    </a:p>
                  </a:txBody>
                  <a:tcPr marT="34300" marB="34300" marR="68600" marL="68600"/>
                </a:tc>
              </a:tr>
              <a:tr h="40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The Conclusion</a:t>
                      </a:r>
                    </a:p>
                  </a:txBody>
                  <a:tcPr marT="34300" marB="34300" marR="68600" marL="68600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/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</a:pPr>
            <a:r>
              <a:t/>
            </a:r>
            <a:endParaRPr sz="3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469132" y="1550350"/>
            <a:ext cx="8205735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57150" lvl="0" marL="635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Subbu can’t remember Xin and talks to other girls thinking they are her.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It’s pronounced Shin, Jay always calls her Zin.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Thrown out of East tower a few of times due to weird and loud laughing noises.( I wonder who it was?)</a:t>
            </a:r>
          </a:p>
          <a:p>
            <a:pPr indent="-6350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2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Discussions go out of scope (e.g. movies, food, cultural differences, Grudge ghost child) except for the Korean ‘kanya’ </a:t>
            </a:r>
            <a:r>
              <a:rPr i="1" lang="en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Juyoung</a:t>
            </a: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who is </a:t>
            </a: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steadfast</a:t>
            </a: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with her book.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Sophia still can’t wrap her head around difference between South and North Korea.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had no idea about how to propose an app for One.IU. For that, UITS was not that helpful.</a:t>
            </a:r>
          </a:p>
          <a:p>
            <a:pPr indent="-57150" lvl="0" marL="63500" marR="0" rtl="0" algn="just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800100" y="179948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Problems faced during meetings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Tools used so far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914400" y="1451124"/>
            <a:ext cx="63213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a lot of tools for various tasks …literally.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name a few :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 Group thing which included collaborations and all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Creately.com – for creating the final diagrams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Documents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Forms – for survey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CIAmedia (voice recorder app)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AUIProject – for Gantt charts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Office(you can’t replace this) </a:t>
            </a:r>
          </a:p>
          <a:p>
            <a:pPr indent="-20955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Dreamweaver- for website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822959" y="214952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got to learn as a team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944150" y="1543677"/>
            <a:ext cx="74226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</a:rPr>
              <a:t>We should be able to use special abilities of everybody in the team.</a:t>
            </a:r>
          </a:p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</a:rPr>
              <a:t>We should consider everybody’s opinion.</a:t>
            </a:r>
          </a:p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</a:rPr>
              <a:t>There should be congruence in the team.</a:t>
            </a:r>
          </a:p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</a:rPr>
              <a:t>Online tools are effective for group projects since everybody can contribute anytime they are comfortable with.</a:t>
            </a:r>
          </a:p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</a:rPr>
              <a:t>All the good ideas(which were missing till the end) appear out of nowhere at the very last moment.</a:t>
            </a:r>
          </a:p>
          <a:p>
            <a:pPr indent="-228600" lvl="0" marL="215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</a:rPr>
              <a:t>Somebody might lose his cool eventually.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822959" y="214952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“</a:t>
            </a:r>
            <a:r>
              <a:rPr b="0" i="1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actually”</a:t>
            </a: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got to learn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rIns="0" tIns="34275">
            <a:noAutofit/>
          </a:bodyPr>
          <a:lstStyle/>
          <a:p>
            <a:pPr indent="-5715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How to plan a project (duh).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taste of Korean food.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awesomeness of Indian food.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 taste of dreaded Chinese ‘Duck Blood’ thing(it is exactly what the title says). 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Got to witness transformation of Sophia’s hairstyle.</a:t>
            </a:r>
          </a:p>
          <a:p>
            <a:pPr indent="-57150" lvl="0" marL="635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Got to know that Korea is not a place for plus size people like Jay(who is more like +++++).</a:t>
            </a:r>
          </a:p>
        </p:txBody>
      </p:sp>
      <p:pic>
        <p:nvPicPr>
          <p:cNvPr descr="KakaoTalk_20170421_190458020.jpg"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500" y="1451699"/>
            <a:ext cx="1310949" cy="17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“</a:t>
            </a:r>
            <a:r>
              <a:rPr b="0" i="1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actually”</a:t>
            </a: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got to learn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rIns="0" tIns="34275">
            <a:noAutofit/>
          </a:bodyPr>
          <a:lstStyle/>
          <a:p>
            <a:pPr indent="38100" lvl="0" marL="63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to wear a Saree (only Juyoung learned that).</a:t>
            </a:r>
          </a:p>
          <a:p>
            <a:pPr indent="38100" lvl="0" marL="63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North Korea is different from South Korea.</a:t>
            </a:r>
          </a:p>
          <a:p>
            <a:pPr indent="-57150" lvl="0" marL="63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Char char="▪"/>
            </a:pPr>
            <a:r>
              <a:rPr lang="en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Saree is really loooong!!!</a:t>
            </a:r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7407627_1262908607125863_1449893056_o.jpg"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350" y="1341000"/>
            <a:ext cx="2265249" cy="3319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kaoTalk_20170421_190451264.jpg"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374" y="2296100"/>
            <a:ext cx="1591126" cy="21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822959" y="214952"/>
            <a:ext cx="7543799" cy="10880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                          </a:t>
            </a:r>
            <a:r>
              <a:rPr b="0" i="0" lang="en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Thanks 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945211" y="1750837"/>
            <a:ext cx="74622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*We would like to appreciate all our spies for all the secret information provided by them.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904461" y="2475653"/>
            <a:ext cx="7543799" cy="623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the time you read this, Professor Carol might have asked all the questions.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guys still have some, you can ask them now. 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727420" y="3597965"/>
            <a:ext cx="57348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always good to have a curious mind.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904461" y="1669773"/>
            <a:ext cx="7462299" cy="26139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Shape 256"/>
          <p:cNvGraphicFramePr/>
          <p:nvPr/>
        </p:nvGraphicFramePr>
        <p:xfrm>
          <a:off x="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{0CCC8813-8673-4901-8D0D-429262B93608}</a:tableStyleId>
              </a:tblPr>
              <a:tblGrid>
                <a:gridCol w="1238250"/>
                <a:gridCol w="7905750"/>
              </a:tblGrid>
              <a:tr h="1168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Objective</a:t>
                      </a:r>
                      <a:r>
                        <a:rPr b="1" lang="en" sz="1200"/>
                        <a:t>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Create an applet on the "one.iu.edu"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by gathering all information needed by students  at a single 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place </a:t>
                      </a:r>
                      <a:r>
                        <a:rPr lang="en" sz="1200"/>
                        <a:t>which will be accessible to every student of IU to make student feel more connected and 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they </a:t>
                      </a:r>
                      <a:r>
                        <a:rPr lang="en" sz="1200"/>
                        <a:t>don't</a:t>
                      </a:r>
                      <a:r>
                        <a:rPr lang="en" sz="1200"/>
                        <a:t> feel left out.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181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Project Overview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•Overcoming the difficulty to utilize the resources available to students as resources are scattered.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•Grouping and organizing all of the resources available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 one place </a:t>
                      </a:r>
                      <a:r>
                        <a:rPr lang="en" sz="1200"/>
                        <a:t>to help international students.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•Connecting students with similar profile based on their hobbies, interests, learnings, place of origin, cultural aspects, sports interest and further more.</a:t>
                      </a:r>
                    </a:p>
                    <a:p>
                      <a:pPr lv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•Helping international students with the logistics of bureaucratic procedures.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729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914325" y="70475"/>
            <a:ext cx="75438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553325" y="2923300"/>
            <a:ext cx="6265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They are </a:t>
            </a:r>
            <a:r>
              <a:rPr lang="en" sz="1800"/>
              <a:t>literally</a:t>
            </a:r>
            <a:r>
              <a:rPr lang="en" sz="1800"/>
              <a:t> too much to deal with.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7200"/>
            <a:ext cx="9144000" cy="40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71" name="Shape 271"/>
          <p:cNvSpPr/>
          <p:nvPr/>
        </p:nvSpPr>
        <p:spPr>
          <a:xfrm>
            <a:off x="932600" y="1643075"/>
            <a:ext cx="6273900" cy="2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Organizational Mission, Objectives, and Strategy</a:t>
            </a: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Organization Mission Statement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Bloomington is the flagship residential, doctoral-extensive campus of Indiana University. 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mission is to create, disseminate, preserve, and apply knowledge.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 of Objectives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cutting-edge research, scholarship, arts, and creative activity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challenging and inspired undergraduate, graduate, professional, and lifelong education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culturally diverse and international educational programs and communities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first-rate library and museum collections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economic development in the state and region</a:t>
            </a:r>
          </a:p>
          <a:p>
            <a:pPr indent="-292100" lvl="0" marL="34290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commitments to meaningful experiences outside the classroom   </a:t>
            </a: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272" name="Shape 272"/>
          <p:cNvSpPr txBox="1"/>
          <p:nvPr/>
        </p:nvSpPr>
        <p:spPr>
          <a:xfrm>
            <a:off x="909758" y="1358065"/>
            <a:ext cx="7324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Identification &amp; Selection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pic>
        <p:nvPicPr>
          <p:cNvPr descr="IU"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175" y="1643077"/>
            <a:ext cx="1087825" cy="12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909758" y="1358065"/>
            <a:ext cx="7324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Identification &amp; Selection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82" name="Shape 282"/>
          <p:cNvSpPr/>
          <p:nvPr/>
        </p:nvSpPr>
        <p:spPr>
          <a:xfrm>
            <a:off x="1020420" y="1990140"/>
            <a:ext cx="7442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*Constraints on IS Development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Dizzy interface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Categorized based on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Popular/ Highest Rated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- 623 applications in Bloomington campus</a:t>
            </a:r>
          </a:p>
        </p:txBody>
      </p:sp>
      <p:graphicFrame>
        <p:nvGraphicFramePr>
          <p:cNvPr id="283" name="Shape 283"/>
          <p:cNvGraphicFramePr/>
          <p:nvPr/>
        </p:nvGraphicFramePr>
        <p:xfrm>
          <a:off x="4831989" y="13709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{0CCC8813-8673-4901-8D0D-429262B93608}</a:tableStyleId>
              </a:tblPr>
              <a:tblGrid>
                <a:gridCol w="1347650"/>
                <a:gridCol w="471775"/>
                <a:gridCol w="1287125"/>
                <a:gridCol w="524575"/>
              </a:tblGrid>
              <a:tr h="253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Academics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HR &amp; Benefits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3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International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Administrative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211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 Services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9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Admissions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Libraries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3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Campus Life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Orientation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3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Careers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Payroll &amp; Taxes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Enrollment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 Information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8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Faculty Services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109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6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Finances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61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9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Housing &amp; Dining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Transportation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T="35575" marB="35575" marR="35575" marL="35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84" name="Shape 284"/>
          <p:cNvSpPr/>
          <p:nvPr/>
        </p:nvSpPr>
        <p:spPr>
          <a:xfrm>
            <a:off x="966775" y="1601826"/>
            <a:ext cx="74427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Analysis of existing System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marR="0" rtl="0" algn="l">
              <a:spcBef>
                <a:spcPts val="0"/>
              </a:spcBef>
              <a:buNone/>
            </a:pP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91" name="Shape 291"/>
          <p:cNvSpPr/>
          <p:nvPr/>
        </p:nvSpPr>
        <p:spPr>
          <a:xfrm>
            <a:off x="1089217" y="1745656"/>
            <a:ext cx="62544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deciding on courses to take for your degree, you might have had some help from seniors or professors. Is it possible to get that kind of help through One.iu?</a:t>
            </a: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214" y="2467976"/>
            <a:ext cx="3179400" cy="1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020475" y="48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Survey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  <p:sp>
        <p:nvSpPr>
          <p:cNvPr id="302" name="Shape 302"/>
          <p:cNvSpPr/>
          <p:nvPr/>
        </p:nvSpPr>
        <p:spPr>
          <a:xfrm>
            <a:off x="1189375" y="1303050"/>
            <a:ext cx="7177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75" lIns="68375" rIns="68375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Socio-cultural - Questions about ease of finding new friends, information about the community, finding food! 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2" y="1812573"/>
            <a:ext cx="3727800" cy="1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211" y="3190774"/>
            <a:ext cx="3216600" cy="1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1700" y="2102942"/>
            <a:ext cx="2953200" cy="13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Planning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